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Playfair Displ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PlayfairDisplay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boldItalic.fntdata"/><Relationship Id="rId30" Type="http://schemas.openxmlformats.org/officeDocument/2006/relationships/font" Target="fonts/PlayfairDispl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6fe9829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6fe9829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6fe9829f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6fe9829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6fe9829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6fe9829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6fe9829f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6fe9829f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e9829f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e9829f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70a2d82e6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70a2d82e6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6fe9829f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6fe9829f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6fe9829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6fe9829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6fe9829f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6fe9829f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6fe9829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6fe9829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6fe9829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6fe9829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70a2d82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70a2d82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6fe9829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6fe9829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6fe9829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6fe9829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fe9829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fe9829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1" name="Google Shape;61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80" name="Google Shape;80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02" name="Google Shape;102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21" name="Google Shape;121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thegradcafe.com/" TargetMode="External"/><Relationship Id="rId4" Type="http://schemas.openxmlformats.org/officeDocument/2006/relationships/hyperlink" Target="https://offer.1point3acres.com/" TargetMode="External"/><Relationship Id="rId5" Type="http://schemas.openxmlformats.org/officeDocument/2006/relationships/hyperlink" Target="https://www.usnews.com/best-college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hegradcafe.com/" TargetMode="External"/><Relationship Id="rId4" Type="http://schemas.openxmlformats.org/officeDocument/2006/relationships/hyperlink" Target="https://offer.1point3acres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ConGrad</a:t>
            </a:r>
            <a:endParaRPr/>
          </a:p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By </a:t>
            </a:r>
            <a:r>
              <a:rPr lang="en" sz="1800"/>
              <a:t>Jieyu Ren, Qi Cheng, Zijun Liu, Denglin Zhang, Hao Yang, Tao Huang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Test(Jieyu Ren)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●"/>
            </a:pPr>
            <a:r>
              <a:rPr lang="en" sz="16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Junit</a:t>
            </a:r>
            <a:endParaRPr sz="16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●"/>
            </a:pPr>
            <a:r>
              <a:rPr lang="en" sz="16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GeneratorTest, SearchTest</a:t>
            </a:r>
            <a:endParaRPr sz="1600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●"/>
            </a:pPr>
            <a:r>
              <a:rPr lang="en" sz="16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Coverage: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50" y="2640100"/>
            <a:ext cx="38957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106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243950" y="41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(Hao Yang)</a:t>
            </a:r>
            <a:endParaRPr/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311700" y="1229875"/>
            <a:ext cx="3595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ore Information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Spell Checker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Spell Suggestion Algorithm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78050"/>
            <a:ext cx="5214500" cy="17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599" y="1229875"/>
            <a:ext cx="3224701" cy="2169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Gradcafe: </a:t>
            </a:r>
            <a:r>
              <a:rPr lang="en" u="sng">
                <a:solidFill>
                  <a:srgbClr val="1155CC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https://www.thegradcafe.com/</a:t>
            </a:r>
            <a:endParaRPr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Offerduoduo: </a:t>
            </a:r>
            <a:r>
              <a:rPr lang="en" u="sng">
                <a:solidFill>
                  <a:srgbClr val="1155CC"/>
                </a:solidFill>
                <a:latin typeface="Roboto Slab"/>
                <a:ea typeface="Roboto Slab"/>
                <a:cs typeface="Roboto Slab"/>
                <a:sym typeface="Roboto Slab"/>
                <a:hlinkClick r:id="rId4"/>
              </a:rPr>
              <a:t>https://offer.1point3acres.com/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 News: </a:t>
            </a:r>
            <a:r>
              <a:rPr lang="en" u="sng">
                <a:solidFill>
                  <a:srgbClr val="0000FF"/>
                </a:solidFill>
                <a:latin typeface="Roboto Slab"/>
                <a:ea typeface="Roboto Slab"/>
                <a:cs typeface="Roboto Slab"/>
                <a:sym typeface="Roboto Slab"/>
                <a:hlinkClick r:id="rId5"/>
              </a:rPr>
              <a:t>https://www.usnews.com/best-colleges</a:t>
            </a:r>
            <a:r>
              <a:rPr lang="en">
                <a:solidFill>
                  <a:srgbClr val="0000FF"/>
                </a:solidFill>
                <a:latin typeface="Roboto Slab"/>
                <a:ea typeface="Roboto Slab"/>
                <a:cs typeface="Roboto Slab"/>
                <a:sym typeface="Roboto Slab"/>
              </a:rPr>
              <a:t>/</a:t>
            </a:r>
            <a:endParaRPr>
              <a:solidFill>
                <a:srgbClr val="0000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Any Questions?</a:t>
            </a:r>
            <a:endParaRPr sz="6000"/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 for watching!</a:t>
            </a:r>
            <a:endParaRPr sz="6000"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726" y="1170200"/>
            <a:ext cx="2361699" cy="23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3468575" y="1116600"/>
            <a:ext cx="1674900" cy="7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Graduate School Application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4" name="Google Shape;144;p26"/>
          <p:cNvGrpSpPr/>
          <p:nvPr/>
        </p:nvGrpSpPr>
        <p:grpSpPr>
          <a:xfrm>
            <a:off x="4306025" y="1859700"/>
            <a:ext cx="2380563" cy="1223557"/>
            <a:chOff x="4306025" y="1859700"/>
            <a:chExt cx="2380563" cy="1223557"/>
          </a:xfrm>
        </p:grpSpPr>
        <p:sp>
          <p:nvSpPr>
            <p:cNvPr id="145" name="Google Shape;145;p26"/>
            <p:cNvSpPr txBox="1"/>
            <p:nvPr/>
          </p:nvSpPr>
          <p:spPr>
            <a:xfrm>
              <a:off x="4932488" y="2475457"/>
              <a:ext cx="1754100" cy="607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Applying To Specific Programs</a:t>
              </a:r>
              <a:endParaRPr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6" name="Google Shape;146;p26"/>
            <p:cNvCxnSpPr>
              <a:stCxn id="143" idx="2"/>
              <a:endCxn id="145" idx="0"/>
            </p:cNvCxnSpPr>
            <p:nvPr/>
          </p:nvCxnSpPr>
          <p:spPr>
            <a:xfrm>
              <a:off x="4306025" y="1859700"/>
              <a:ext cx="1503600" cy="61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7" name="Google Shape;147;p26"/>
          <p:cNvGrpSpPr/>
          <p:nvPr/>
        </p:nvGrpSpPr>
        <p:grpSpPr>
          <a:xfrm>
            <a:off x="1820000" y="1859700"/>
            <a:ext cx="2486025" cy="1223550"/>
            <a:chOff x="1820000" y="1859700"/>
            <a:chExt cx="2486025" cy="1223550"/>
          </a:xfrm>
        </p:grpSpPr>
        <p:sp>
          <p:nvSpPr>
            <p:cNvPr id="148" name="Google Shape;148;p26"/>
            <p:cNvSpPr txBox="1"/>
            <p:nvPr/>
          </p:nvSpPr>
          <p:spPr>
            <a:xfrm>
              <a:off x="1820000" y="2475450"/>
              <a:ext cx="1279200" cy="607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Decision Making</a:t>
              </a:r>
              <a:endParaRPr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9" name="Google Shape;149;p26"/>
            <p:cNvCxnSpPr>
              <a:stCxn id="143" idx="2"/>
              <a:endCxn id="148" idx="0"/>
            </p:cNvCxnSpPr>
            <p:nvPr/>
          </p:nvCxnSpPr>
          <p:spPr>
            <a:xfrm flipH="1">
              <a:off x="2459525" y="1859700"/>
              <a:ext cx="1846500" cy="61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0" name="Google Shape;150;p26"/>
          <p:cNvGrpSpPr/>
          <p:nvPr/>
        </p:nvGrpSpPr>
        <p:grpSpPr>
          <a:xfrm>
            <a:off x="311700" y="3083250"/>
            <a:ext cx="2147900" cy="1358850"/>
            <a:chOff x="311700" y="3083250"/>
            <a:chExt cx="2147900" cy="1358850"/>
          </a:xfrm>
        </p:grpSpPr>
        <p:sp>
          <p:nvSpPr>
            <p:cNvPr id="151" name="Google Shape;151;p26"/>
            <p:cNvSpPr txBox="1"/>
            <p:nvPr/>
          </p:nvSpPr>
          <p:spPr>
            <a:xfrm>
              <a:off x="311700" y="3699000"/>
              <a:ext cx="1508400" cy="74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Research Every School’s programs &amp; rankings</a:t>
              </a:r>
              <a:endParaRPr b="1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2" name="Google Shape;152;p26"/>
            <p:cNvCxnSpPr>
              <a:stCxn id="148" idx="2"/>
              <a:endCxn id="151" idx="0"/>
            </p:cNvCxnSpPr>
            <p:nvPr/>
          </p:nvCxnSpPr>
          <p:spPr>
            <a:xfrm flipH="1">
              <a:off x="1065800" y="3083250"/>
              <a:ext cx="1393800" cy="61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3" name="Google Shape;153;p26"/>
          <p:cNvGrpSpPr/>
          <p:nvPr/>
        </p:nvGrpSpPr>
        <p:grpSpPr>
          <a:xfrm>
            <a:off x="2459600" y="3083250"/>
            <a:ext cx="1971800" cy="1358850"/>
            <a:chOff x="2459600" y="3083250"/>
            <a:chExt cx="1971800" cy="1358850"/>
          </a:xfrm>
        </p:grpSpPr>
        <p:sp>
          <p:nvSpPr>
            <p:cNvPr id="154" name="Google Shape;154;p26"/>
            <p:cNvSpPr txBox="1"/>
            <p:nvPr/>
          </p:nvSpPr>
          <p:spPr>
            <a:xfrm>
              <a:off x="2923000" y="3699000"/>
              <a:ext cx="1508400" cy="74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Estimate the Chance of Being Accepted</a:t>
              </a:r>
              <a:endParaRPr b="1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5" name="Google Shape;155;p26"/>
            <p:cNvCxnSpPr>
              <a:stCxn id="148" idx="2"/>
              <a:endCxn id="154" idx="0"/>
            </p:cNvCxnSpPr>
            <p:nvPr/>
          </p:nvCxnSpPr>
          <p:spPr>
            <a:xfrm>
              <a:off x="2459600" y="3083250"/>
              <a:ext cx="1217700" cy="61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</a:t>
            </a:r>
            <a:endParaRPr/>
          </a:p>
        </p:txBody>
      </p:sp>
      <p:sp>
        <p:nvSpPr>
          <p:cNvPr id="161" name="Google Shape;161;p27"/>
          <p:cNvSpPr/>
          <p:nvPr/>
        </p:nvSpPr>
        <p:spPr>
          <a:xfrm rot="-3280241">
            <a:off x="3905982" y="1906732"/>
            <a:ext cx="1323418" cy="1320838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4184863" y="1520198"/>
            <a:ext cx="2958454" cy="3298347"/>
            <a:chOff x="4184863" y="1520198"/>
            <a:chExt cx="2958454" cy="3298347"/>
          </a:xfrm>
        </p:grpSpPr>
        <p:sp>
          <p:nvSpPr>
            <p:cNvPr id="163" name="Google Shape;163;p27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674EA7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674EA7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 txBox="1"/>
            <p:nvPr/>
          </p:nvSpPr>
          <p:spPr>
            <a:xfrm rot="-3508447">
              <a:off x="4624071" y="2887726"/>
              <a:ext cx="1683357" cy="563294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Recommendation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27"/>
          <p:cNvGrpSpPr/>
          <p:nvPr/>
        </p:nvGrpSpPr>
        <p:grpSpPr>
          <a:xfrm>
            <a:off x="2857731" y="-71332"/>
            <a:ext cx="3293577" cy="3222916"/>
            <a:chOff x="2857731" y="-71332"/>
            <a:chExt cx="3293577" cy="3222916"/>
          </a:xfrm>
        </p:grpSpPr>
        <p:sp>
          <p:nvSpPr>
            <p:cNvPr id="167" name="Google Shape;167;p27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Information Display of Programs &amp; Schools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Google Shape;170;p27"/>
          <p:cNvGrpSpPr/>
          <p:nvPr/>
        </p:nvGrpSpPr>
        <p:grpSpPr>
          <a:xfrm>
            <a:off x="1959887" y="1684671"/>
            <a:ext cx="3424433" cy="3122279"/>
            <a:chOff x="1959887" y="1684671"/>
            <a:chExt cx="3424433" cy="3122279"/>
          </a:xfrm>
        </p:grpSpPr>
        <p:sp>
          <p:nvSpPr>
            <p:cNvPr id="171" name="Google Shape;171;p27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3C78D8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3C78D8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 txBox="1"/>
            <p:nvPr/>
          </p:nvSpPr>
          <p:spPr>
            <a:xfrm flipH="1" rot="3335078">
              <a:off x="2866382" y="2863907"/>
              <a:ext cx="1577527" cy="56309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Database Update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4" name="Google Shape;174;p27"/>
          <p:cNvGrpSpPr/>
          <p:nvPr/>
        </p:nvGrpSpPr>
        <p:grpSpPr>
          <a:xfrm>
            <a:off x="5384325" y="643700"/>
            <a:ext cx="2314250" cy="789000"/>
            <a:chOff x="5384325" y="643700"/>
            <a:chExt cx="2314250" cy="789000"/>
          </a:xfrm>
        </p:grpSpPr>
        <p:cxnSp>
          <p:nvCxnSpPr>
            <p:cNvPr id="175" name="Google Shape;175;p27"/>
            <p:cNvCxnSpPr/>
            <p:nvPr/>
          </p:nvCxnSpPr>
          <p:spPr>
            <a:xfrm flipH="1" rot="10800000">
              <a:off x="5384325" y="867800"/>
              <a:ext cx="1130700" cy="5649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176" name="Google Shape;176;p27"/>
            <p:cNvSpPr txBox="1"/>
            <p:nvPr/>
          </p:nvSpPr>
          <p:spPr>
            <a:xfrm>
              <a:off x="6567875" y="643700"/>
              <a:ext cx="11307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FF"/>
                  </a:solidFill>
                  <a:latin typeface="Roboto"/>
                  <a:ea typeface="Roboto"/>
                  <a:cs typeface="Roboto"/>
                  <a:sym typeface="Roboto"/>
                </a:rPr>
                <a:t>Search box</a:t>
              </a:r>
              <a:endParaRPr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27"/>
          <p:cNvGrpSpPr/>
          <p:nvPr/>
        </p:nvGrpSpPr>
        <p:grpSpPr>
          <a:xfrm>
            <a:off x="5981350" y="2725650"/>
            <a:ext cx="2862075" cy="607800"/>
            <a:chOff x="5981350" y="2725650"/>
            <a:chExt cx="2862075" cy="607800"/>
          </a:xfrm>
        </p:grpSpPr>
        <p:cxnSp>
          <p:nvCxnSpPr>
            <p:cNvPr id="178" name="Google Shape;178;p27"/>
            <p:cNvCxnSpPr/>
            <p:nvPr/>
          </p:nvCxnSpPr>
          <p:spPr>
            <a:xfrm>
              <a:off x="5981350" y="3028500"/>
              <a:ext cx="1074600" cy="2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179" name="Google Shape;179;p27"/>
            <p:cNvSpPr txBox="1"/>
            <p:nvPr/>
          </p:nvSpPr>
          <p:spPr>
            <a:xfrm>
              <a:off x="7143325" y="2725650"/>
              <a:ext cx="17001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FF"/>
                  </a:solidFill>
                  <a:latin typeface="Roboto"/>
                  <a:ea typeface="Roboto"/>
                  <a:cs typeface="Roboto"/>
                  <a:sym typeface="Roboto"/>
                </a:rPr>
                <a:t>Estimation of acceptance rantes</a:t>
              </a:r>
              <a:endParaRPr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27"/>
          <p:cNvGrpSpPr/>
          <p:nvPr/>
        </p:nvGrpSpPr>
        <p:grpSpPr>
          <a:xfrm>
            <a:off x="-96200" y="2562625"/>
            <a:ext cx="3389475" cy="607800"/>
            <a:chOff x="-96200" y="2562625"/>
            <a:chExt cx="3389475" cy="607800"/>
          </a:xfrm>
        </p:grpSpPr>
        <p:cxnSp>
          <p:nvCxnSpPr>
            <p:cNvPr id="181" name="Google Shape;181;p27"/>
            <p:cNvCxnSpPr/>
            <p:nvPr/>
          </p:nvCxnSpPr>
          <p:spPr>
            <a:xfrm>
              <a:off x="2218675" y="2865475"/>
              <a:ext cx="1074600" cy="2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182" name="Google Shape;182;p27"/>
            <p:cNvSpPr txBox="1"/>
            <p:nvPr/>
          </p:nvSpPr>
          <p:spPr>
            <a:xfrm>
              <a:off x="-96200" y="2562625"/>
              <a:ext cx="24498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ts val="1400"/>
                <a:buFont typeface="Roboto"/>
                <a:buChar char="●"/>
              </a:pPr>
              <a:r>
                <a:rPr b="1" lang="en">
                  <a:solidFill>
                    <a:srgbClr val="FF00FF"/>
                  </a:solidFill>
                  <a:latin typeface="Roboto"/>
                  <a:ea typeface="Roboto"/>
                  <a:cs typeface="Roboto"/>
                  <a:sym typeface="Roboto"/>
                </a:rPr>
                <a:t>Schools &amp; Programs</a:t>
              </a:r>
              <a:endParaRPr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ts val="1400"/>
                <a:buFont typeface="Roboto"/>
                <a:buChar char="●"/>
              </a:pPr>
              <a:r>
                <a:rPr b="1" lang="en">
                  <a:solidFill>
                    <a:srgbClr val="FF00FF"/>
                  </a:solidFill>
                  <a:latin typeface="Roboto"/>
                  <a:ea typeface="Roboto"/>
                  <a:cs typeface="Roboto"/>
                  <a:sym typeface="Roboto"/>
                </a:rPr>
                <a:t>Admission Results</a:t>
              </a:r>
              <a:endParaRPr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r>
              <a:rPr lang="en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/>
              <a:t>Collection (Lin)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374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Schools (name, location, ranking)</a:t>
            </a:r>
            <a:endParaRPr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Overall ranking from US News &amp; Report 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10 Graduate Programs from official websites (major, tuition, degree, program size, duration)</a:t>
            </a:r>
            <a:endParaRPr sz="13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Students (GPA, GRE, TOEFL, publication, working time, major, etc.)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Online Forums: 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Gradcafe: </a:t>
            </a:r>
            <a:r>
              <a:rPr lang="en" sz="1200" u="sng">
                <a:solidFill>
                  <a:srgbClr val="1155CC"/>
                </a:solidFill>
                <a:hlinkClick r:id="rId3"/>
              </a:rPr>
              <a:t>https://www.thegradcafe.com/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Offerduoduo: </a:t>
            </a:r>
            <a:r>
              <a:rPr lang="en" sz="1200" u="sng">
                <a:solidFill>
                  <a:srgbClr val="1155CC"/>
                </a:solidFill>
                <a:hlinkClick r:id="rId4"/>
              </a:rPr>
              <a:t>https://offer.1point3acres.com/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381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Entity Tables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School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Program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Student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 Tables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Admit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Graduate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00" y="0"/>
            <a:ext cx="9175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input program names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DBconnect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search results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252875" y="376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and </a:t>
            </a:r>
            <a:r>
              <a:rPr lang="en"/>
              <a:t>Recommendation (Jieyu Ren)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DBConnect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ProgramDBConnect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SchoolDBConnect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StudentDBConnect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Program, Student, School, Generator.ect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input and output: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250" y="984170"/>
            <a:ext cx="5449751" cy="16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25" y="3315488"/>
            <a:ext cx="424815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8667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UI(Tao Huang)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725" y="2782850"/>
            <a:ext cx="3810437" cy="19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13" y="155925"/>
            <a:ext cx="3885846" cy="24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425" y="657450"/>
            <a:ext cx="3707791" cy="18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425" y="2717451"/>
            <a:ext cx="4052294" cy="20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